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90" r:id="rId3"/>
    <p:sldId id="402" r:id="rId4"/>
    <p:sldId id="392" r:id="rId5"/>
    <p:sldId id="394" r:id="rId6"/>
    <p:sldId id="403" r:id="rId7"/>
    <p:sldId id="404" r:id="rId8"/>
    <p:sldId id="405" r:id="rId9"/>
    <p:sldId id="400" r:id="rId10"/>
    <p:sldId id="396" r:id="rId11"/>
    <p:sldId id="397" r:id="rId12"/>
    <p:sldId id="395" r:id="rId13"/>
    <p:sldId id="409" r:id="rId14"/>
    <p:sldId id="398" r:id="rId15"/>
    <p:sldId id="406" r:id="rId16"/>
    <p:sldId id="407" r:id="rId17"/>
    <p:sldId id="389" r:id="rId18"/>
    <p:sldId id="410" r:id="rId19"/>
    <p:sldId id="411" r:id="rId20"/>
    <p:sldId id="3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ze Grante" initials="I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24"/>
    <a:srgbClr val="4472C4"/>
    <a:srgbClr val="A5A5A5"/>
    <a:srgbClr val="FFC000"/>
    <a:srgbClr val="01539B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85980" autoAdjust="0"/>
  </p:normalViewPr>
  <p:slideViewPr>
    <p:cSldViewPr snapToGrid="0">
      <p:cViewPr varScale="1">
        <p:scale>
          <a:sx n="113" d="100"/>
          <a:sy n="113" d="100"/>
        </p:scale>
        <p:origin x="4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lv-LV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Finansējums P&amp;A,</a:t>
            </a:r>
            <a:r>
              <a:rPr lang="lv-LV" sz="2000" b="1" baseline="0" dirty="0">
                <a:solidFill>
                  <a:srgbClr val="002060"/>
                </a:solidFill>
                <a:latin typeface="Garamond" panose="02020404030301010803" pitchFamily="18" charset="0"/>
              </a:rPr>
              <a:t> M </a:t>
            </a:r>
            <a:r>
              <a:rPr lang="lv-LV" sz="2000" b="1" baseline="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EUR</a:t>
            </a:r>
            <a:endParaRPr lang="lv-LV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0.30982521885455244"/>
          <c:y val="8.366011464509834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612211323051534E-2"/>
          <c:y val="0.10833333333333336"/>
          <c:w val="0.63390462330065644"/>
          <c:h val="0.82382716049382765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'Citas IKP Prognozes'!$A$17</c:f>
              <c:strCache>
                <c:ptCount val="1"/>
                <c:pt idx="0">
                  <c:v>Augstskolu finansējums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'Citas IKP Prognozes'!$B$6:$O$6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'Citas IKP Prognozes'!$B$17:$O$17</c:f>
              <c:numCache>
                <c:formatCode>0.0</c:formatCode>
                <c:ptCount val="11"/>
                <c:pt idx="0">
                  <c:v>1.1000000000000001</c:v>
                </c:pt>
                <c:pt idx="1">
                  <c:v>1.6</c:v>
                </c:pt>
                <c:pt idx="2">
                  <c:v>2</c:v>
                </c:pt>
                <c:pt idx="3">
                  <c:v>2.4022488679628604</c:v>
                </c:pt>
                <c:pt idx="4">
                  <c:v>2.8853998118144282</c:v>
                </c:pt>
                <c:pt idx="5">
                  <c:v>3.4657242157757353</c:v>
                </c:pt>
                <c:pt idx="6">
                  <c:v>4.1627660370093675</c:v>
                </c:pt>
                <c:pt idx="7">
                  <c:v>5.0000000000000027</c:v>
                </c:pt>
                <c:pt idx="8">
                  <c:v>6.0056221699071646</c:v>
                </c:pt>
                <c:pt idx="9">
                  <c:v>7.2134995295360715</c:v>
                </c:pt>
                <c:pt idx="10">
                  <c:v>8.6643105394393398</c:v>
                </c:pt>
              </c:numCache>
              <c:extLst/>
            </c:numRef>
          </c:val>
        </c:ser>
        <c:ser>
          <c:idx val="2"/>
          <c:order val="1"/>
          <c:tx>
            <c:strRef>
              <c:f>'Citas IKP Prognozes'!$A$14</c:f>
              <c:strCache>
                <c:ptCount val="1"/>
                <c:pt idx="0">
                  <c:v>Ārvalstu finansējums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'Citas IKP Prognozes'!$B$6:$O$6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'Citas IKP Prognozes'!$B$14:$O$14</c:f>
              <c:numCache>
                <c:formatCode>0.0</c:formatCode>
                <c:ptCount val="11"/>
                <c:pt idx="0">
                  <c:v>25.700000000000003</c:v>
                </c:pt>
                <c:pt idx="1">
                  <c:v>50.7</c:v>
                </c:pt>
                <c:pt idx="2">
                  <c:v>51.5</c:v>
                </c:pt>
                <c:pt idx="3">
                  <c:v>32.438157455999999</c:v>
                </c:pt>
                <c:pt idx="4">
                  <c:v>51.945525408000002</c:v>
                </c:pt>
                <c:pt idx="5">
                  <c:v>45.323460828000002</c:v>
                </c:pt>
                <c:pt idx="6">
                  <c:v>22.2</c:v>
                </c:pt>
                <c:pt idx="7">
                  <c:v>30.85121703783269</c:v>
                </c:pt>
                <c:pt idx="8">
                  <c:v>42.873765437633139</c:v>
                </c:pt>
                <c:pt idx="9">
                  <c:v>59.581434357907646</c:v>
                </c:pt>
                <c:pt idx="10">
                  <c:v>82.771472194687178</c:v>
                </c:pt>
              </c:numCache>
              <c:extLst/>
            </c:numRef>
          </c:val>
        </c:ser>
        <c:ser>
          <c:idx val="4"/>
          <c:order val="2"/>
          <c:tx>
            <c:strRef>
              <c:f>'Citas IKP Prognozes'!$A$18</c:f>
              <c:strCache>
                <c:ptCount val="1"/>
                <c:pt idx="0">
                  <c:v>Valsts budžeta finansējums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'Citas IKP Prognozes'!$B$6:$O$6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'Citas IKP Prognozes'!$B$18:$O$18</c:f>
              <c:numCache>
                <c:formatCode>0.0</c:formatCode>
                <c:ptCount val="11"/>
                <c:pt idx="0">
                  <c:v>19.54483500000002</c:v>
                </c:pt>
                <c:pt idx="1">
                  <c:v>20.383495999999987</c:v>
                </c:pt>
                <c:pt idx="2">
                  <c:v>20.602179</c:v>
                </c:pt>
                <c:pt idx="3">
                  <c:v>19.247025098384</c:v>
                </c:pt>
                <c:pt idx="4">
                  <c:v>24.538039769671887</c:v>
                </c:pt>
                <c:pt idx="5">
                  <c:v>30.110005986091998</c:v>
                </c:pt>
                <c:pt idx="6">
                  <c:v>34.020800000000008</c:v>
                </c:pt>
                <c:pt idx="7">
                  <c:v>34.502384415105993</c:v>
                </c:pt>
                <c:pt idx="8">
                  <c:v>35.171639609361534</c:v>
                </c:pt>
                <c:pt idx="9">
                  <c:v>36.101699845923527</c:v>
                </c:pt>
                <c:pt idx="10">
                  <c:v>37.392611952170974</c:v>
                </c:pt>
              </c:numCache>
              <c:extLst/>
            </c:numRef>
          </c:val>
        </c:ser>
        <c:ser>
          <c:idx val="5"/>
          <c:order val="3"/>
          <c:tx>
            <c:strRef>
              <c:f>'Citas IKP Prognozes'!$A$22</c:f>
              <c:strCache>
                <c:ptCount val="1"/>
                <c:pt idx="0">
                  <c:v>Nepieciešamais papildus valsts budžeta finansējums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/>
          </c:spPr>
          <c:invertIfNegative val="0"/>
          <c:cat>
            <c:numRef>
              <c:f>'Citas IKP Prognozes'!$B$6:$O$6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'Citas IKP Prognozes'!$B$22:$O$22</c:f>
              <c:numCache>
                <c:formatCode>General</c:formatCode>
                <c:ptCount val="11"/>
                <c:pt idx="5" formatCode="0.00">
                  <c:v>20</c:v>
                </c:pt>
                <c:pt idx="6" formatCode="0.00">
                  <c:v>30</c:v>
                </c:pt>
                <c:pt idx="7" formatCode="0.00">
                  <c:v>40</c:v>
                </c:pt>
                <c:pt idx="8" formatCode="0.00">
                  <c:v>50</c:v>
                </c:pt>
                <c:pt idx="9" formatCode="0.00">
                  <c:v>60</c:v>
                </c:pt>
                <c:pt idx="10" formatCode="0.00">
                  <c:v>70.416365313702386</c:v>
                </c:pt>
              </c:numCache>
              <c:extLst/>
            </c:numRef>
          </c:val>
        </c:ser>
        <c:ser>
          <c:idx val="0"/>
          <c:order val="4"/>
          <c:tx>
            <c:strRef>
              <c:f>'Citas IKP Prognozes'!$A$12</c:f>
              <c:strCache>
                <c:ptCount val="1"/>
                <c:pt idx="0">
                  <c:v>Uzņēmējdarbības finansējums, pieņemot 2002.-2012. g. pieauguma tempu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'Citas IKP Prognozes'!$B$6:$O$6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'Citas IKP Prognozes'!$B$12:$O$12</c:f>
              <c:numCache>
                <c:formatCode>0.00</c:formatCode>
                <c:ptCount val="11"/>
                <c:pt idx="0">
                  <c:v>29.9</c:v>
                </c:pt>
                <c:pt idx="1">
                  <c:v>24.700000000000003</c:v>
                </c:pt>
                <c:pt idx="2">
                  <c:v>24.3</c:v>
                </c:pt>
                <c:pt idx="3">
                  <c:v>27.08658630837671</c:v>
                </c:pt>
                <c:pt idx="4">
                  <c:v>30.572090373228896</c:v>
                </c:pt>
                <c:pt idx="5">
                  <c:v>34.511824475478889</c:v>
                </c:pt>
                <c:pt idx="6">
                  <c:v>38.971998160948445</c:v>
                </c:pt>
                <c:pt idx="7">
                  <c:v>44.008721368512596</c:v>
                </c:pt>
                <c:pt idx="8">
                  <c:v>49.696166041225794</c:v>
                </c:pt>
                <c:pt idx="9">
                  <c:v>56.118862650633055</c:v>
                </c:pt>
                <c:pt idx="10">
                  <c:v>63.371625918388176</c:v>
                </c:pt>
              </c:numCache>
              <c:extLst/>
            </c:numRef>
          </c:val>
        </c:ser>
        <c:ser>
          <c:idx val="1"/>
          <c:order val="5"/>
          <c:tx>
            <c:strRef>
              <c:f>'Citas IKP Prognozes'!$A$13</c:f>
              <c:strCache>
                <c:ptCount val="1"/>
                <c:pt idx="0">
                  <c:v>Uzņēmējdarbības finansējuma iztrūkums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tx2">
                  <a:lumMod val="20000"/>
                  <a:lumOff val="80000"/>
                </a:schemeClr>
              </a:bgClr>
            </a:pattFill>
            <a:ln>
              <a:noFill/>
            </a:ln>
            <a:effectLst/>
          </c:spPr>
          <c:invertIfNegative val="0"/>
          <c:cat>
            <c:numRef>
              <c:f>'Citas IKP Prognozes'!$B$6:$O$6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'Citas IKP Prognozes'!$B$13:$O$13</c:f>
              <c:numCache>
                <c:formatCode>General</c:formatCode>
                <c:ptCount val="11"/>
                <c:pt idx="4" formatCode="0.00">
                  <c:v>9.733093409207628</c:v>
                </c:pt>
                <c:pt idx="5" formatCode="0.00">
                  <c:v>17.396644760856514</c:v>
                </c:pt>
                <c:pt idx="6" formatCode="0.00">
                  <c:v>27.88017631378348</c:v>
                </c:pt>
                <c:pt idx="7" formatCode="0.00">
                  <c:v>42.089237167925823</c:v>
                </c:pt>
                <c:pt idx="8" formatCode="0.00">
                  <c:v>61.188162290444353</c:v>
                </c:pt>
                <c:pt idx="9" formatCode="0.00">
                  <c:v>86.687476530591084</c:v>
                </c:pt>
                <c:pt idx="10" formatCode="0.00">
                  <c:v>120.54661408161193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8413952"/>
        <c:axId val="678415040"/>
      </c:barChart>
      <c:lineChart>
        <c:grouping val="standard"/>
        <c:varyColors val="0"/>
        <c:ser>
          <c:idx val="6"/>
          <c:order val="6"/>
          <c:tx>
            <c:strRef>
              <c:f>'Citas IKP Prognozes'!$A$23</c:f>
              <c:strCache>
                <c:ptCount val="1"/>
                <c:pt idx="0">
                  <c:v>Nepieciešamais finansējums P&amp;A NAP 2020 mērķa sasniegšanai, % no IKP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11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pt idx="9">
                <c:v>13</c:v>
              </c:pt>
              <c:pt idx="1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'Citas IKP Prognozes'!$B$23:$O$23</c:f>
              <c:numCache>
                <c:formatCode>0.00%</c:formatCode>
                <c:ptCount val="11"/>
                <c:pt idx="0">
                  <c:v>6.0231068280129215E-3</c:v>
                </c:pt>
                <c:pt idx="1">
                  <c:v>6.963124859896884E-3</c:v>
                </c:pt>
                <c:pt idx="2">
                  <c:v>6.5848394059469734E-3</c:v>
                </c:pt>
                <c:pt idx="3">
                  <c:v>5.2276405788811231E-3</c:v>
                </c:pt>
                <c:pt idx="4">
                  <c:v>6.8762438963412475E-3</c:v>
                </c:pt>
                <c:pt idx="5">
                  <c:v>8.1305381229656287E-3</c:v>
                </c:pt>
                <c:pt idx="6">
                  <c:v>7.9515199279742623E-3</c:v>
                </c:pt>
                <c:pt idx="7">
                  <c:v>9.3187150753449612E-3</c:v>
                </c:pt>
                <c:pt idx="8">
                  <c:v>1.089822181058662E-2</c:v>
                </c:pt>
                <c:pt idx="9">
                  <c:v>1.2758675686323761E-2</c:v>
                </c:pt>
                <c:pt idx="10">
                  <c:v>1.4999999999999998E-2</c:v>
                </c:pt>
              </c:numCache>
              <c:extLst/>
            </c:numRef>
          </c:val>
          <c:smooth val="0"/>
        </c:ser>
        <c:ser>
          <c:idx val="7"/>
          <c:order val="7"/>
          <c:tx>
            <c:strRef>
              <c:f>'Citas IKP Prognozes'!$A$24</c:f>
              <c:strCache>
                <c:ptCount val="1"/>
                <c:pt idx="0">
                  <c:v>Prognozētais finansējums P&amp;A, % no IKP</c:v>
                </c:pt>
              </c:strCache>
            </c:strRef>
          </c:tx>
          <c:spPr>
            <a:ln w="22225" cap="rnd">
              <a:solidFill>
                <a:schemeClr val="tx2"/>
              </a:solidFill>
              <a:prstDash val="dash"/>
              <a:round/>
            </a:ln>
            <a:effectLst/>
          </c:spPr>
          <c:marker>
            <c:symbol val="none"/>
          </c:marker>
          <c:cat>
            <c:strLit>
              <c:ptCount val="11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pt idx="9">
                <c:v>13</c:v>
              </c:pt>
              <c:pt idx="1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'Citas IKP Prognozes'!$B$24:$O$24</c:f>
              <c:numCache>
                <c:formatCode>0.00%</c:formatCode>
                <c:ptCount val="11"/>
                <c:pt idx="0">
                  <c:v>5.9640361855742771E-3</c:v>
                </c:pt>
                <c:pt idx="1">
                  <c:v>6.963124859896884E-3</c:v>
                </c:pt>
                <c:pt idx="2">
                  <c:v>6.5848394059469734E-3</c:v>
                </c:pt>
                <c:pt idx="3">
                  <c:v>4.9699392475799674E-3</c:v>
                </c:pt>
                <c:pt idx="4">
                  <c:v>6.3169992738861891E-3</c:v>
                </c:pt>
                <c:pt idx="5">
                  <c:v>6.1143617207693847E-3</c:v>
                </c:pt>
                <c:pt idx="6">
                  <c:v>5.0244794606108863E-3</c:v>
                </c:pt>
                <c:pt idx="7">
                  <c:v>5.4247973484422901E-3</c:v>
                </c:pt>
                <c:pt idx="8">
                  <c:v>5.9509848033409696E-3</c:v>
                </c:pt>
                <c:pt idx="9">
                  <c:v>6.6365960661758736E-3</c:v>
                </c:pt>
                <c:pt idx="10">
                  <c:v>7.5242137395058707E-3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48000"/>
        <c:axId val="146043648"/>
      </c:lineChart>
      <c:catAx>
        <c:axId val="67841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415040"/>
        <c:crosses val="autoZero"/>
        <c:auto val="1"/>
        <c:lblAlgn val="ctr"/>
        <c:lblOffset val="100"/>
        <c:noMultiLvlLbl val="0"/>
      </c:catAx>
      <c:valAx>
        <c:axId val="67841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413952"/>
        <c:crosses val="autoZero"/>
        <c:crossBetween val="between"/>
      </c:valAx>
      <c:valAx>
        <c:axId val="146043648"/>
        <c:scaling>
          <c:orientation val="minMax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48000"/>
        <c:crosses val="max"/>
        <c:crossBetween val="between"/>
      </c:valAx>
      <c:catAx>
        <c:axId val="146048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6043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4795538882938"/>
          <c:y val="0.13305721620683836"/>
          <c:w val="0.24409564085064767"/>
          <c:h val="0.78763099057062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0.05076</cdr:x>
      <cdr:y>0.10787</cdr:y>
    </cdr:from>
    <cdr:to>
      <cdr:x>0.2321</cdr:x>
      <cdr:y>0.22258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4292" y="443880"/>
          <a:ext cx="1444433" cy="471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400" b="1" dirty="0" smtClean="0"/>
            <a:t>CSP</a:t>
          </a:r>
          <a:r>
            <a:rPr lang="lv-LV" sz="1400" b="1" baseline="0" dirty="0" smtClean="0"/>
            <a:t> </a:t>
          </a:r>
          <a:r>
            <a:rPr lang="lv-LV" sz="1400" b="1" baseline="0" dirty="0"/>
            <a:t>+ Valsts Budžeta Dati</a:t>
          </a:r>
          <a:endParaRPr lang="lv-LV" sz="1400" b="1" dirty="0"/>
        </a:p>
      </cdr:txBody>
    </cdr:sp>
  </cdr:relSizeAnchor>
  <cdr:relSizeAnchor xmlns:cdr="http://schemas.openxmlformats.org/drawingml/2006/chartDrawing">
    <cdr:from>
      <cdr:x>0.23157</cdr:x>
      <cdr:y>0.10787</cdr:y>
    </cdr:from>
    <cdr:to>
      <cdr:x>0.23157</cdr:x>
      <cdr:y>0.93036</cdr:y>
    </cdr:to>
    <cdr:cxnSp macro="">
      <cdr:nvCxnSpPr>
        <cdr:cNvPr id="16" name="Straight Connector 15"/>
        <cdr:cNvCxnSpPr/>
      </cdr:nvCxnSpPr>
      <cdr:spPr>
        <a:xfrm xmlns:a="http://schemas.openxmlformats.org/drawingml/2006/main" flipV="1">
          <a:off x="1844452" y="443880"/>
          <a:ext cx="0" cy="33843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0.46662</cdr:x>
      <cdr:y>0.10787</cdr:y>
    </cdr:from>
    <cdr:to>
      <cdr:x>0.46662</cdr:x>
      <cdr:y>0.93036</cdr:y>
    </cdr:to>
    <cdr:cxnSp macro="">
      <cdr:nvCxnSpPr>
        <cdr:cNvPr id="18" name="Straight Connector 17"/>
        <cdr:cNvCxnSpPr/>
      </cdr:nvCxnSpPr>
      <cdr:spPr>
        <a:xfrm xmlns:a="http://schemas.openxmlformats.org/drawingml/2006/main" flipV="1">
          <a:off x="3716660" y="443881"/>
          <a:ext cx="0" cy="33843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0.25869</cdr:x>
      <cdr:y>0.10787</cdr:y>
    </cdr:from>
    <cdr:to>
      <cdr:x>0.43635</cdr:x>
      <cdr:y>0.16284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060476" y="443880"/>
          <a:ext cx="1415086" cy="226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400" b="1" dirty="0"/>
            <a:t>Valsts Budžeta Dati + FM Prognozes</a:t>
          </a:r>
        </a:p>
      </cdr:txBody>
    </cdr:sp>
  </cdr:relSizeAnchor>
  <cdr:relSizeAnchor xmlns:cdr="http://schemas.openxmlformats.org/drawingml/2006/chartDrawing">
    <cdr:from>
      <cdr:x>0.50278</cdr:x>
      <cdr:y>0.10787</cdr:y>
    </cdr:from>
    <cdr:to>
      <cdr:x>0.6314</cdr:x>
      <cdr:y>0.22753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965275" y="450028"/>
          <a:ext cx="1014387" cy="499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400" b="1" dirty="0">
              <a:effectLst/>
            </a:rPr>
            <a:t>FM Prognozes</a:t>
          </a:r>
          <a:endParaRPr lang="lv-LV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AE61-6290-4D3E-9505-94B3AAD42874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A8F15-2F1F-4AA1-88BF-01FA05BA9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B2F733C-35B5-466F-8E41-85772DEF67EB}" type="slidenum">
              <a:rPr lang="lv-LV" altLang="lv-LV" sz="1200" smtClean="0">
                <a:latin typeface="Calibri" panose="020F0502020204030204" pitchFamily="34" charset="0"/>
              </a:rPr>
              <a:pPr/>
              <a:t>3</a:t>
            </a:fld>
            <a:endParaRPr lang="lv-LV" altLang="lv-LV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0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3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3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2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CFA9-C7F5-47FC-AEC3-44EDB13CEF7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3896-6801-469E-9B16-B6885435F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4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8018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3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 Inovāciju ekosistēma – </a:t>
            </a:r>
            <a:r>
              <a:rPr lang="lv-LV" sz="36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LZA ekspertu skatījums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1999" cy="842962"/>
          </a:xfrm>
        </p:spPr>
        <p:txBody>
          <a:bodyPr>
            <a:normAutofit fontScale="92500" lnSpcReduction="20000"/>
          </a:bodyPr>
          <a:lstStyle/>
          <a:p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Latvijas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Republikas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Saeima;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Ilgtspējīgas attīstības komisijas</a:t>
            </a:r>
            <a:endParaRPr lang="lv-LV" sz="2800" dirty="0" smtClean="0">
              <a:solidFill>
                <a:schemeClr val="accent1">
                  <a:lumMod val="50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  <a:p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06.12.2017.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7029" y="4532653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39" y="1505592"/>
            <a:ext cx="100965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3" y="4324992"/>
            <a:ext cx="10077450" cy="419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718909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22308"/>
            <a:ext cx="812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NAP 2020 mērķi un realitāte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8336" y="6024488"/>
            <a:ext cx="955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cap="all" dirty="0" smtClean="0"/>
              <a:t>NAP </a:t>
            </a:r>
            <a:r>
              <a:rPr lang="en-US" sz="1600" cap="all" dirty="0" smtClean="0"/>
              <a:t>2014</a:t>
            </a:r>
            <a:r>
              <a:rPr lang="en-US" sz="1600" cap="all" dirty="0"/>
              <a:t>.-2020. </a:t>
            </a:r>
            <a:r>
              <a:rPr lang="en-US" sz="1600" cap="all" dirty="0" smtClean="0"/>
              <a:t>UN</a:t>
            </a:r>
            <a:r>
              <a:rPr lang="lv-LV" sz="1600" cap="all" dirty="0" smtClean="0"/>
              <a:t> STRATĒĢIJAS</a:t>
            </a:r>
            <a:r>
              <a:rPr lang="en-US" sz="1600" cap="all" dirty="0" smtClean="0"/>
              <a:t> </a:t>
            </a:r>
            <a:r>
              <a:rPr lang="lv-LV" sz="1600" cap="all" dirty="0" smtClean="0"/>
              <a:t>«</a:t>
            </a:r>
            <a:r>
              <a:rPr lang="en-US" sz="1600" cap="all" dirty="0" smtClean="0"/>
              <a:t>LATVIJA</a:t>
            </a:r>
            <a:r>
              <a:rPr lang="lv-LV" sz="1600" cap="all" dirty="0" smtClean="0"/>
              <a:t> </a:t>
            </a:r>
            <a:r>
              <a:rPr lang="en-US" sz="1600" cap="all" dirty="0" smtClean="0"/>
              <a:t>2030</a:t>
            </a:r>
            <a:r>
              <a:rPr lang="lv-LV" sz="1600" cap="all" dirty="0" smtClean="0"/>
              <a:t>» </a:t>
            </a:r>
            <a:r>
              <a:rPr lang="en-US" sz="1600" cap="all" dirty="0" smtClean="0"/>
              <a:t>UZRAUDZĪBAS ZIŅOJUMS</a:t>
            </a:r>
            <a:r>
              <a:rPr lang="lv-LV" sz="1600" cap="all" dirty="0" smtClean="0"/>
              <a:t>. Pkc, 2017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44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675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7797"/>
            <a:ext cx="812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NAP 2020 mērķi un realitāte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39" y="1603270"/>
            <a:ext cx="11971461" cy="2947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154" y="4978989"/>
            <a:ext cx="6115050" cy="628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5289" y="6203248"/>
            <a:ext cx="955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cap="all" dirty="0" smtClean="0"/>
              <a:t>NAP </a:t>
            </a:r>
            <a:r>
              <a:rPr lang="en-US" sz="1600" cap="all" dirty="0" smtClean="0"/>
              <a:t>2014</a:t>
            </a:r>
            <a:r>
              <a:rPr lang="en-US" sz="1600" cap="all" dirty="0"/>
              <a:t>.-2020. </a:t>
            </a:r>
            <a:r>
              <a:rPr lang="en-US" sz="1600" cap="all" dirty="0" smtClean="0"/>
              <a:t>UN</a:t>
            </a:r>
            <a:r>
              <a:rPr lang="lv-LV" sz="1600" cap="all" dirty="0" smtClean="0"/>
              <a:t> STRATĒĢIJAS</a:t>
            </a:r>
            <a:r>
              <a:rPr lang="en-US" sz="1600" cap="all" dirty="0" smtClean="0"/>
              <a:t> </a:t>
            </a:r>
            <a:r>
              <a:rPr lang="lv-LV" sz="1600" cap="all" dirty="0" smtClean="0"/>
              <a:t>«</a:t>
            </a:r>
            <a:r>
              <a:rPr lang="en-US" sz="1600" cap="all" dirty="0" smtClean="0"/>
              <a:t>LATVIJA</a:t>
            </a:r>
            <a:r>
              <a:rPr lang="lv-LV" sz="1600" cap="all" dirty="0" smtClean="0"/>
              <a:t> </a:t>
            </a:r>
            <a:r>
              <a:rPr lang="en-US" sz="1600" cap="all" dirty="0" smtClean="0"/>
              <a:t>2030</a:t>
            </a:r>
            <a:r>
              <a:rPr lang="lv-LV" sz="1600" cap="all" dirty="0" smtClean="0"/>
              <a:t>» </a:t>
            </a:r>
            <a:r>
              <a:rPr lang="en-US" sz="1600" cap="all" dirty="0" smtClean="0"/>
              <a:t>UZRAUDZĪBAS ZIŅOJUMS</a:t>
            </a:r>
            <a:r>
              <a:rPr lang="lv-LV" sz="1600" cap="all" dirty="0" smtClean="0"/>
              <a:t>. Pkc, 2017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18" y="713976"/>
            <a:ext cx="9201150" cy="5581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341" y="6317488"/>
            <a:ext cx="955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cap="all" dirty="0" smtClean="0"/>
              <a:t>NAP </a:t>
            </a:r>
            <a:r>
              <a:rPr lang="en-US" sz="1600" cap="all" dirty="0" smtClean="0"/>
              <a:t>2014</a:t>
            </a:r>
            <a:r>
              <a:rPr lang="en-US" sz="1600" cap="all" dirty="0"/>
              <a:t>.-2020. </a:t>
            </a:r>
            <a:r>
              <a:rPr lang="en-US" sz="1600" cap="all" dirty="0" smtClean="0"/>
              <a:t>UN</a:t>
            </a:r>
            <a:r>
              <a:rPr lang="lv-LV" sz="1600" cap="all" dirty="0" smtClean="0"/>
              <a:t> STRATĒĢIJAS</a:t>
            </a:r>
            <a:r>
              <a:rPr lang="en-US" sz="1600" cap="all" dirty="0" smtClean="0"/>
              <a:t> </a:t>
            </a:r>
            <a:r>
              <a:rPr lang="lv-LV" sz="1600" cap="all" dirty="0" smtClean="0"/>
              <a:t>«</a:t>
            </a:r>
            <a:r>
              <a:rPr lang="en-US" sz="1600" cap="all" dirty="0" smtClean="0"/>
              <a:t>LATVIJA</a:t>
            </a:r>
            <a:r>
              <a:rPr lang="lv-LV" sz="1600" cap="all" dirty="0" smtClean="0"/>
              <a:t> </a:t>
            </a:r>
            <a:r>
              <a:rPr lang="en-US" sz="1600" cap="all" dirty="0" smtClean="0"/>
              <a:t>2030</a:t>
            </a:r>
            <a:r>
              <a:rPr lang="lv-LV" sz="1600" cap="all" dirty="0" smtClean="0"/>
              <a:t>» </a:t>
            </a:r>
            <a:r>
              <a:rPr lang="en-US" sz="1600" cap="all" dirty="0" smtClean="0"/>
              <a:t>UZRAUDZĪBAS ZIŅOJUMS</a:t>
            </a:r>
            <a:r>
              <a:rPr lang="lv-LV" sz="1600" cap="all" dirty="0" smtClean="0"/>
              <a:t>. Pkc, 2017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0" y="815254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79840"/>
            <a:ext cx="812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NAP 2020 mērķi un realitāte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772506"/>
              </p:ext>
            </p:extLst>
          </p:nvPr>
        </p:nvGraphicFramePr>
        <p:xfrm>
          <a:off x="1862633" y="936645"/>
          <a:ext cx="8891226" cy="572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815254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49198"/>
            <a:ext cx="732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NAP 2020 mērķi un realitāte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657225"/>
            <a:ext cx="9896475" cy="554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347" y="6200775"/>
            <a:ext cx="955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cap="all" dirty="0" smtClean="0"/>
              <a:t>NAP </a:t>
            </a:r>
            <a:r>
              <a:rPr lang="en-US" sz="1600" cap="all" dirty="0" smtClean="0"/>
              <a:t>2014</a:t>
            </a:r>
            <a:r>
              <a:rPr lang="en-US" sz="1600" cap="all" dirty="0"/>
              <a:t>.-2020. </a:t>
            </a:r>
            <a:r>
              <a:rPr lang="en-US" sz="1600" cap="all" dirty="0" smtClean="0"/>
              <a:t>UN</a:t>
            </a:r>
            <a:r>
              <a:rPr lang="lv-LV" sz="1600" cap="all" dirty="0" smtClean="0"/>
              <a:t> STRATĒĢIJAS</a:t>
            </a:r>
            <a:r>
              <a:rPr lang="en-US" sz="1600" cap="all" dirty="0" smtClean="0"/>
              <a:t> </a:t>
            </a:r>
            <a:r>
              <a:rPr lang="lv-LV" sz="1600" cap="all" dirty="0" smtClean="0"/>
              <a:t>«</a:t>
            </a:r>
            <a:r>
              <a:rPr lang="en-US" sz="1600" cap="all" dirty="0" smtClean="0"/>
              <a:t>LATVIJA</a:t>
            </a:r>
            <a:r>
              <a:rPr lang="lv-LV" sz="1600" cap="all" dirty="0" smtClean="0"/>
              <a:t> </a:t>
            </a:r>
            <a:r>
              <a:rPr lang="en-US" sz="1600" cap="all" dirty="0" smtClean="0"/>
              <a:t>2030</a:t>
            </a:r>
            <a:r>
              <a:rPr lang="lv-LV" sz="1600" cap="all" dirty="0" smtClean="0"/>
              <a:t>» </a:t>
            </a:r>
            <a:r>
              <a:rPr lang="en-US" sz="1600" cap="all" dirty="0" smtClean="0"/>
              <a:t>UZRAUDZĪBAS ZIŅOJUMS</a:t>
            </a:r>
            <a:r>
              <a:rPr lang="lv-LV" sz="1600" cap="all" dirty="0" smtClean="0"/>
              <a:t>. Pkc, 2017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661080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2122"/>
            <a:ext cx="732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NAP 2020 mērķi un realitāte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15254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" y="85323"/>
            <a:ext cx="8480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Latvijas inovāciju ekosistēmā 2017. gada </a:t>
            </a: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nogalē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700" y="1431203"/>
            <a:ext cx="96703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800" b="1" dirty="0" smtClean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Ir kartes, plāni, koncepcijas, pamatnostādnes, stratēģijas</a:t>
            </a:r>
          </a:p>
          <a:p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Ir paredzēti struktūrfondu līdzekļi to izpildei</a:t>
            </a:r>
          </a:p>
          <a:p>
            <a:endParaRPr lang="lv-LV" sz="28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Nacionālie </a:t>
            </a: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plāni </a:t>
            </a: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netiek </a:t>
            </a: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pildīti </a:t>
            </a: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un stratēģijas netiek īstenotas Struktūrfondu programmu uzsākšana kavējas</a:t>
            </a:r>
          </a:p>
          <a:p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Projektus uzsākot, atklājas programmēšanas nepilnības</a:t>
            </a:r>
          </a:p>
          <a:p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Veidojas draudi cilvēku saglabāšanai inovāciju sistēmā</a:t>
            </a:r>
          </a:p>
          <a:p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Netiek veidotas industrijas un zinātnes sadarbības platformas</a:t>
            </a:r>
          </a:p>
          <a:p>
            <a:endParaRPr lang="lv-LV" sz="28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15254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785" y="139910"/>
            <a:ext cx="833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Inovāciju ekosistēmas sanācijas priekšlikumi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379" y="860973"/>
            <a:ext cx="103998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800" b="1" dirty="0" smtClean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Pārvaldība un organizācija: </a:t>
            </a:r>
          </a:p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atklātas koordinācijas pasākumi, sabiedrības un NVO iesaiste arī ārpus ES SF Uzraudzības komitejas Apakškomisijām.</a:t>
            </a:r>
          </a:p>
          <a:p>
            <a:pPr>
              <a:lnSpc>
                <a:spcPct val="150000"/>
              </a:lnSpc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Cilvēku potenciāla vairošana:</a:t>
            </a:r>
          </a:p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paaudžu nomaiņas, ar ESF atbalstu piedāvājot senioriem pievilcīgas nodarbinātības alternatīvas.</a:t>
            </a:r>
          </a:p>
          <a:p>
            <a:pPr>
              <a:lnSpc>
                <a:spcPct val="150000"/>
              </a:lnSpc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Atklātā infrastruktūra tehnoloģiju pārnesei:</a:t>
            </a:r>
          </a:p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Struktūrfondu un ESIF sinerģija, iesaistot PPP un balstoties uz netkarīgu, kvalificētu sociāli-ekonomiskā ieguvuma ekspertīzi</a:t>
            </a:r>
          </a:p>
          <a:p>
            <a:endParaRPr lang="lv-LV" sz="2800" b="1" dirty="0" smtClean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endParaRPr lang="lv-LV" sz="28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>
            <a:off x="641684" y="2032287"/>
            <a:ext cx="8670758" cy="10987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320475" y="628799"/>
            <a:ext cx="1946678" cy="233895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621261" y="937227"/>
            <a:ext cx="1890678" cy="90317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562420" y="694618"/>
            <a:ext cx="931333" cy="440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MK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42517" y="1417350"/>
            <a:ext cx="931333" cy="440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LPISP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00764" y="221891"/>
            <a:ext cx="1223475" cy="440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SAEIMA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5948" y="1857195"/>
            <a:ext cx="2491261" cy="440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MINISTRIJAS (IZM,EM)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497226" y="1022844"/>
            <a:ext cx="362202" cy="36361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765247" y="2421240"/>
            <a:ext cx="794574" cy="3308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Kontakt-</a:t>
            </a:r>
          </a:p>
          <a:p>
            <a:pPr algn="ctr"/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punkts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34644" y="4555099"/>
            <a:ext cx="851088" cy="369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SuZA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59428" y="2983131"/>
            <a:ext cx="931333" cy="440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TSP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37161" y="174572"/>
            <a:ext cx="1274192" cy="440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Eiropas Komisija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4890337" y="5586462"/>
            <a:ext cx="199961" cy="16813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890337" y="4630282"/>
            <a:ext cx="199961" cy="16813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890337" y="5287732"/>
            <a:ext cx="199961" cy="16813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4890337" y="4940634"/>
            <a:ext cx="199961" cy="16813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890337" y="4319929"/>
            <a:ext cx="199961" cy="16813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777947" y="1886877"/>
            <a:ext cx="15633" cy="6997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25094" y="4272891"/>
            <a:ext cx="1348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NOZARU </a:t>
            </a:r>
          </a:p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PADOMES: </a:t>
            </a:r>
          </a:p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PROGRAMMU/ </a:t>
            </a:r>
            <a:b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PROJEKTU </a:t>
            </a:r>
          </a:p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INICIĒŠANA, </a:t>
            </a:r>
          </a:p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VĒRTĒŠANA/ </a:t>
            </a:r>
            <a:b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SATURISKĀ</a:t>
            </a:r>
          </a:p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UZRAUDZĪBA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141843" y="4999676"/>
            <a:ext cx="851088" cy="369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VIAA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34644" y="4088340"/>
            <a:ext cx="851088" cy="369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LIAA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95172" y="5444253"/>
            <a:ext cx="965775" cy="531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Citas aģentūras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870277" y="2298098"/>
            <a:ext cx="931333" cy="4045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LZP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493753" y="488125"/>
            <a:ext cx="666555" cy="3528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V="1">
            <a:off x="4981996" y="768078"/>
            <a:ext cx="329246" cy="59780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628723" y="2871509"/>
            <a:ext cx="931333" cy="5796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LDDK/TRK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2965631" y="442024"/>
            <a:ext cx="555232" cy="40568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334118" y="2355233"/>
            <a:ext cx="1631513" cy="16501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829113" y="2980012"/>
            <a:ext cx="931333" cy="440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LZA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858265" y="3617846"/>
            <a:ext cx="278851" cy="48534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450036" y="1886877"/>
            <a:ext cx="1311711" cy="90180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5932762" y="3169224"/>
            <a:ext cx="553960" cy="13119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41684" y="3717121"/>
            <a:ext cx="8662737" cy="6234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792600" y="2610996"/>
            <a:ext cx="1008049" cy="629132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Left Brace 93"/>
          <p:cNvSpPr/>
          <p:nvPr/>
        </p:nvSpPr>
        <p:spPr>
          <a:xfrm rot="16200000">
            <a:off x="4657688" y="3272170"/>
            <a:ext cx="253022" cy="687072"/>
          </a:xfrm>
          <a:prstGeom prst="leftBrace">
            <a:avLst>
              <a:gd name="adj1" fmla="val 8333"/>
              <a:gd name="adj2" fmla="val 49178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5" name="Left Brace 94"/>
          <p:cNvSpPr/>
          <p:nvPr/>
        </p:nvSpPr>
        <p:spPr>
          <a:xfrm rot="5400000" flipV="1">
            <a:off x="4667069" y="2542940"/>
            <a:ext cx="253022" cy="687072"/>
          </a:xfrm>
          <a:prstGeom prst="leftBrace">
            <a:avLst>
              <a:gd name="adj1" fmla="val 8333"/>
              <a:gd name="adj2" fmla="val 49178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96833" y="4098808"/>
            <a:ext cx="1459406" cy="369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INSTITŪTI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96833" y="4557669"/>
            <a:ext cx="1475391" cy="369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UZŅĒMUMI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96832" y="5046726"/>
            <a:ext cx="1572275" cy="369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AUGSTSKOLAS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96833" y="5543342"/>
            <a:ext cx="1463185" cy="369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SLIMNĪCAS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11353" y="6074802"/>
            <a:ext cx="323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AĢENTŪRAS: PROGRAMMU/</a:t>
            </a:r>
          </a:p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PROJEKTU ADMINISTRATĪVĀ un FINANSIĀLĀ UZRAUDZĪBA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92497" y="6101520"/>
            <a:ext cx="261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PĒTNIECĪBAS ORGANIZĀCIJAS: PROGRAMMU/PROJEKTU </a:t>
            </a:r>
          </a:p>
          <a:p>
            <a:r>
              <a:rPr lang="lv-LV" sz="12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ĪSTENOŠANA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579186" y="3640326"/>
            <a:ext cx="236262" cy="46286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256249" y="1177606"/>
            <a:ext cx="237504" cy="2461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7161144" y="1725026"/>
            <a:ext cx="254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1. līmenis: STRATĒĢIJA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27024" y="3424544"/>
            <a:ext cx="2781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2. līmenis: RĪCĪBPOLITIKA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27024" y="5400402"/>
            <a:ext cx="2781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3. līmenis: DARBĪBA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788349" y="4170589"/>
            <a:ext cx="422516" cy="17619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2904741" y="3984368"/>
            <a:ext cx="1221614" cy="209837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488504" y="4009049"/>
            <a:ext cx="1703013" cy="209837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4212012" y="5043672"/>
            <a:ext cx="457301" cy="814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2308274" y="5060395"/>
            <a:ext cx="457301" cy="814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141008" y="256870"/>
            <a:ext cx="5564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Latvijas inovācijas sistēmas</a:t>
            </a:r>
            <a:endParaRPr lang="lv-LV" sz="2800" b="1" dirty="0" smtClean="0"/>
          </a:p>
          <a:p>
            <a:pPr algn="r"/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 	pārvaldība</a:t>
            </a:r>
            <a:endParaRPr lang="lv-LV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880974" y="1718513"/>
            <a:ext cx="1559688" cy="76555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4760" y="1546429"/>
            <a:ext cx="10741473" cy="450584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v-LV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Iesniedzot atsevišķus  projektus</a:t>
            </a:r>
          </a:p>
          <a:p>
            <a:pPr marL="0" lvl="0" indent="0">
              <a:buNone/>
            </a:pPr>
            <a:r>
              <a:rPr lang="lv-LV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Plusi </a:t>
            </a:r>
            <a:r>
              <a:rPr lang="lv-LV" dirty="0">
                <a:solidFill>
                  <a:srgbClr val="002060"/>
                </a:solidFill>
                <a:latin typeface="Garamond" panose="02020404030301010803" pitchFamily="18" charset="0"/>
              </a:rPr>
              <a:t>– ierobežota </a:t>
            </a:r>
            <a:r>
              <a:rPr lang="lv-LV" dirty="0" smtClean="0">
                <a:solidFill>
                  <a:srgbClr val="002060"/>
                </a:solidFill>
                <a:latin typeface="Garamond" panose="02020404030301010803" pitchFamily="18" charset="0"/>
              </a:rPr>
              <a:t>lokālā ietekme</a:t>
            </a:r>
            <a:r>
              <a:rPr lang="lv-LV" dirty="0">
                <a:solidFill>
                  <a:srgbClr val="002060"/>
                </a:solidFill>
                <a:latin typeface="Garamond" panose="02020404030301010803" pitchFamily="18" charset="0"/>
              </a:rPr>
              <a:t>,  rezultāts atkarīgs tikai  no projekta iesniedzēja un starptautiskā finansētāja </a:t>
            </a:r>
            <a:r>
              <a:rPr lang="lv-LV" dirty="0" smtClean="0">
                <a:solidFill>
                  <a:srgbClr val="002060"/>
                </a:solidFill>
                <a:latin typeface="Garamond" panose="02020404030301010803" pitchFamily="18" charset="0"/>
              </a:rPr>
              <a:t>(piem., EIB) sadarbības.</a:t>
            </a:r>
          </a:p>
          <a:p>
            <a:pPr marL="0" lvl="0" indent="0">
              <a:buNone/>
            </a:pPr>
            <a:r>
              <a:rPr lang="lv-LV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Mīnusi</a:t>
            </a:r>
            <a:r>
              <a:rPr lang="lv-LV" dirty="0">
                <a:solidFill>
                  <a:srgbClr val="002060"/>
                </a:solidFill>
                <a:latin typeface="Garamond" panose="02020404030301010803" pitchFamily="18" charset="0"/>
              </a:rPr>
              <a:t>:  ilgāks izskatīšanas periods,  mazāk  efektīva sadarbība.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lv-LV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Apvienojot </a:t>
            </a:r>
            <a:r>
              <a:rPr lang="lv-LV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projektus platformā  </a:t>
            </a:r>
            <a:endParaRPr lang="lv-LV" sz="32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lv-LV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Plusi</a:t>
            </a:r>
            <a:r>
              <a:rPr lang="lv-LV" dirty="0">
                <a:solidFill>
                  <a:srgbClr val="002060"/>
                </a:solidFill>
                <a:latin typeface="Garamond" panose="02020404030301010803" pitchFamily="18" charset="0"/>
              </a:rPr>
              <a:t>:  </a:t>
            </a:r>
            <a:r>
              <a:rPr lang="lv-LV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ESIF finansējums  </a:t>
            </a:r>
            <a:r>
              <a:rPr lang="lv-LV" dirty="0">
                <a:solidFill>
                  <a:srgbClr val="002060"/>
                </a:solidFill>
                <a:latin typeface="Garamond" panose="02020404030301010803" pitchFamily="18" charset="0"/>
              </a:rPr>
              <a:t>platformai, nevērtējot atsevišķus </a:t>
            </a:r>
            <a:r>
              <a:rPr lang="lv-LV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projektus. </a:t>
            </a:r>
            <a:r>
              <a:rPr lang="en-US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lv-LV" dirty="0">
                <a:solidFill>
                  <a:srgbClr val="002060"/>
                </a:solidFill>
                <a:latin typeface="Garamond" panose="02020404030301010803" pitchFamily="18" charset="0"/>
              </a:rPr>
              <a:t>Ātrs un efektīvs kredītu  saņemšanas process,  </a:t>
            </a:r>
          </a:p>
          <a:p>
            <a:pPr marL="0" indent="0">
              <a:buNone/>
            </a:pPr>
            <a:r>
              <a:rPr lang="lv-LV" b="1" dirty="0">
                <a:solidFill>
                  <a:srgbClr val="002060"/>
                </a:solidFill>
                <a:latin typeface="Garamond" panose="02020404030301010803" pitchFamily="18" charset="0"/>
              </a:rPr>
              <a:t>Mīnusi:</a:t>
            </a:r>
            <a:r>
              <a:rPr lang="lv-LV" dirty="0">
                <a:solidFill>
                  <a:srgbClr val="002060"/>
                </a:solidFill>
                <a:latin typeface="Garamond" panose="02020404030301010803" pitchFamily="18" charset="0"/>
              </a:rPr>
              <a:t> palielinās  </a:t>
            </a:r>
            <a:r>
              <a:rPr lang="lv-LV" dirty="0" smtClean="0">
                <a:solidFill>
                  <a:srgbClr val="002060"/>
                </a:solidFill>
                <a:latin typeface="Garamond" panose="02020404030301010803" pitchFamily="18" charset="0"/>
              </a:rPr>
              <a:t>lokālā ietekme, mazinās projektu vērtēšanas kompetence.</a:t>
            </a:r>
            <a:endParaRPr lang="lv-LV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lv-LV" dirty="0">
              <a:latin typeface="Garamond" panose="020204040303010108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dirty="0">
              <a:latin typeface="Garamond" panose="02020404030301010803" pitchFamily="18" charset="0"/>
            </a:endParaRPr>
          </a:p>
          <a:p>
            <a:endParaRPr lang="lv-LV" sz="7200" dirty="0">
              <a:latin typeface="Garamond" panose="02020404030301010803" pitchFamily="18" charset="0"/>
            </a:endParaRPr>
          </a:p>
          <a:p>
            <a:endParaRPr lang="lv-LV" sz="48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627063" lvl="1" indent="-361950" algn="just">
              <a:buClr>
                <a:srgbClr val="C00000"/>
              </a:buClr>
              <a:buFont typeface="Wingdings" pitchFamily="2" charset="2"/>
              <a:buChar char="Ø"/>
            </a:pPr>
            <a:endParaRPr lang="lv-LV" sz="48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627063" lvl="1" indent="-361950" algn="just">
              <a:buClr>
                <a:srgbClr val="C00000"/>
              </a:buClr>
              <a:buFont typeface="Wingdings" pitchFamily="2" charset="2"/>
              <a:buChar char="Ø"/>
            </a:pPr>
            <a:endParaRPr lang="lv-LV" sz="20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627063" lvl="1" indent="-361950" algn="just">
              <a:buClr>
                <a:srgbClr val="C00000"/>
              </a:buClr>
              <a:buFont typeface="Wingdings" pitchFamily="2" charset="2"/>
              <a:buChar char="Ø"/>
            </a:pPr>
            <a:endParaRPr lang="lv-LV" sz="20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627063" lvl="1" indent="-361950" algn="just">
              <a:buClr>
                <a:srgbClr val="C00000"/>
              </a:buClr>
              <a:buFont typeface="Wingdings" pitchFamily="2" charset="2"/>
              <a:buChar char="Ø"/>
            </a:pPr>
            <a:endParaRPr lang="lv-LV" sz="20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627063" lvl="1" indent="-361950" algn="just">
              <a:buClr>
                <a:srgbClr val="C00000"/>
              </a:buClr>
              <a:buFont typeface="Wingdings" pitchFamily="2" charset="2"/>
              <a:buChar char="Ø"/>
            </a:pPr>
            <a:endParaRPr lang="lv-LV" sz="20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627063" lvl="1" indent="-361950" algn="just">
              <a:buClr>
                <a:srgbClr val="C00000"/>
              </a:buClr>
              <a:buFont typeface="Wingdings" pitchFamily="2" charset="2"/>
              <a:buChar char="Ø"/>
            </a:pPr>
            <a:endParaRPr lang="lv-LV" sz="20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n-US" sz="2000" dirty="0">
              <a:solidFill>
                <a:srgbClr val="FF0000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lv-LV" sz="2000" b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lv-LV" sz="2000" b="1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44799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3864" y="6753905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89972"/>
            <a:ext cx="851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Struktūrfondu un ESIF sinerģija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01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5222" y="1186293"/>
            <a:ext cx="9787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18 September 2015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President of the </a:t>
            </a:r>
            <a:r>
              <a:rPr lang="lv-LV" sz="2400" dirty="0">
                <a:solidFill>
                  <a:srgbClr val="002060"/>
                </a:solidFill>
                <a:latin typeface="Garamond" panose="02020404030301010803" pitchFamily="18" charset="0"/>
              </a:rPr>
              <a:t>EIB and 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Polish Minister of Finance </a:t>
            </a:r>
            <a:r>
              <a:rPr lang="lv-LV" sz="2400" dirty="0">
                <a:solidFill>
                  <a:srgbClr val="002060"/>
                </a:solidFill>
                <a:latin typeface="Garamond" panose="02020404030301010803" pitchFamily="18" charset="0"/>
              </a:rPr>
              <a:t>signed 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two loan agreements providing Poland with EUR 940 million for </a:t>
            </a:r>
            <a:r>
              <a:rPr lang="lv-LV" sz="2400" dirty="0">
                <a:solidFill>
                  <a:srgbClr val="002060"/>
                </a:solidFill>
                <a:latin typeface="Garamond" panose="02020404030301010803" pitchFamily="18" charset="0"/>
              </a:rPr>
              <a:t>R&amp;D&amp;I </a:t>
            </a: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activities 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in research institutes, universities and enterprises</a:t>
            </a:r>
            <a:r>
              <a:rPr lang="lv-LV" sz="2400" dirty="0">
                <a:solidFill>
                  <a:srgbClr val="002060"/>
                </a:solidFill>
                <a:latin typeface="Garamond" panose="02020404030301010803" pitchFamily="18" charset="0"/>
              </a:rPr>
              <a:t> and discussed 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the Investment Plan for Europe to be implemented by the EIB in Poland</a:t>
            </a: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endParaRPr lang="lv-LV" sz="2400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en-U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The EIB provided EUR 5.5 billion in loans to Poland in 2014 and is expected to provide the same level of support this year. The EIB not only provides long-term financing on favorable terms but also its expertise, which is crucial in preparing projects in such areas as R&amp;D. </a:t>
            </a:r>
            <a:endParaRPr lang="lv-LV" sz="2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8" y="899040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3864" y="6753905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6165"/>
            <a:ext cx="848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Struktūrfondu un ESIF sinerģija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65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2" y="3400425"/>
            <a:ext cx="142875" cy="57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312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962" y="37652"/>
            <a:ext cx="1209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en-US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Inovācijas (eko) sistēma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9" y="1110895"/>
            <a:ext cx="7835313" cy="5510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444" y="3634258"/>
            <a:ext cx="1577049" cy="7443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26825" y="924069"/>
            <a:ext cx="35611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en-US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2015.g.</a:t>
            </a:r>
          </a:p>
          <a:p>
            <a:r>
              <a:rPr lang="lv-LV" altLang="en-US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Bioekonomika;</a:t>
            </a:r>
          </a:p>
          <a:p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Biomedicīna;</a:t>
            </a:r>
          </a:p>
          <a:p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IKT;</a:t>
            </a:r>
          </a:p>
          <a:p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Viedie materiāli un inženiersistēmas;</a:t>
            </a:r>
          </a:p>
          <a:p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Viedā enerģētika.</a:t>
            </a:r>
          </a:p>
          <a:p>
            <a:endParaRPr lang="lv-LV" sz="24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endParaRPr lang="lv-LV" sz="2400" b="1" dirty="0" smtClean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2016.g.</a:t>
            </a:r>
          </a:p>
          <a:p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Sociālo un humanitāro zinātņu ekosistēma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978" y="5751641"/>
            <a:ext cx="2146515" cy="6181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2255" y="5217551"/>
            <a:ext cx="320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en-US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Izglītība un pētniecība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619008" y="1237847"/>
            <a:ext cx="145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en-US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Industrija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4" y="844112"/>
            <a:ext cx="5687878" cy="572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5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7154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049" y="327275"/>
            <a:ext cx="8247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en-US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Latvijas inovācijas ekosistēma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13649" y="3135092"/>
            <a:ext cx="8247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en-US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PALDIES 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33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1504950" y="960439"/>
            <a:ext cx="9163050" cy="5641975"/>
            <a:chOff x="-92229" y="466083"/>
            <a:chExt cx="9429255" cy="5326505"/>
          </a:xfrm>
        </p:grpSpPr>
        <p:grpSp>
          <p:nvGrpSpPr>
            <p:cNvPr id="19484" name="Group 5"/>
            <p:cNvGrpSpPr>
              <a:grpSpLocks/>
            </p:cNvGrpSpPr>
            <p:nvPr/>
          </p:nvGrpSpPr>
          <p:grpSpPr bwMode="auto">
            <a:xfrm>
              <a:off x="-81611" y="1610232"/>
              <a:ext cx="9418637" cy="4170367"/>
              <a:chOff x="-2443811" y="-570993"/>
              <a:chExt cx="9418637" cy="4170367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-2444627" y="-571608"/>
                <a:ext cx="2352413" cy="3282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v-LV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Praktiskas ievirzes pētījumi</a:t>
                </a:r>
                <a:endParaRPr lang="lv-LV" sz="11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lv-LV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76,51 milj. EUR  (IZM, SF)</a:t>
                </a:r>
                <a:endParaRPr lang="lv-LV" sz="11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5256258" y="2999879"/>
                <a:ext cx="1718568" cy="59949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defRPr/>
                </a:pPr>
                <a:r>
                  <a:rPr lang="lv-LV" sz="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Profesionālās izglītības infrastruktūras attīstība, t.sk. STEM jomās 104,7 milj. EUR (IZM, SF)</a:t>
                </a:r>
              </a:p>
            </p:txBody>
          </p:sp>
        </p:grpSp>
        <p:grpSp>
          <p:nvGrpSpPr>
            <p:cNvPr id="19485" name="Group 6"/>
            <p:cNvGrpSpPr>
              <a:grpSpLocks/>
            </p:cNvGrpSpPr>
            <p:nvPr/>
          </p:nvGrpSpPr>
          <p:grpSpPr bwMode="auto">
            <a:xfrm>
              <a:off x="-92229" y="466083"/>
              <a:ext cx="9429255" cy="5326505"/>
              <a:chOff x="-92229" y="466083"/>
              <a:chExt cx="9429255" cy="5326505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4619131" y="3354145"/>
                <a:ext cx="1530703" cy="62647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defRPr/>
                </a:pPr>
                <a:r>
                  <a:rPr lang="lv-LV" sz="105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Inovācijas motivācijas programma 4,80 milj. EUR (EM, SF)</a:t>
                </a:r>
              </a:p>
            </p:txBody>
          </p:sp>
          <p:grpSp>
            <p:nvGrpSpPr>
              <p:cNvPr id="19487" name="Group 56"/>
              <p:cNvGrpSpPr>
                <a:grpSpLocks/>
              </p:cNvGrpSpPr>
              <p:nvPr/>
            </p:nvGrpSpPr>
            <p:grpSpPr bwMode="auto">
              <a:xfrm>
                <a:off x="-92229" y="466083"/>
                <a:ext cx="7710686" cy="3521902"/>
                <a:chOff x="-92229" y="466083"/>
                <a:chExt cx="7710686" cy="3521902"/>
              </a:xfrm>
            </p:grpSpPr>
            <p:grpSp>
              <p:nvGrpSpPr>
                <p:cNvPr id="19497" name="Group 57"/>
                <p:cNvGrpSpPr>
                  <a:grpSpLocks/>
                </p:cNvGrpSpPr>
                <p:nvPr/>
              </p:nvGrpSpPr>
              <p:grpSpPr bwMode="auto">
                <a:xfrm>
                  <a:off x="-92229" y="1159674"/>
                  <a:ext cx="2362214" cy="2828311"/>
                  <a:chOff x="-92229" y="1159674"/>
                  <a:chExt cx="2362214" cy="2828311"/>
                </a:xfrm>
              </p:grpSpPr>
              <p:sp>
                <p:nvSpPr>
                  <p:cNvPr id="66" name="Rounded Rectangle 65"/>
                  <p:cNvSpPr/>
                  <p:nvPr/>
                </p:nvSpPr>
                <p:spPr>
                  <a:xfrm>
                    <a:off x="-72626" y="1159997"/>
                    <a:ext cx="2342612" cy="394168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v-LV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Zinātnes bāzes finansējums (2014.g.-2017.g.) 99,16 milj. EUR (IZM, VB) </a:t>
                    </a:r>
                  </a:p>
                </p:txBody>
              </p:sp>
              <p:sp>
                <p:nvSpPr>
                  <p:cNvPr id="67" name="Rounded Rectangle 66"/>
                  <p:cNvSpPr/>
                  <p:nvPr/>
                </p:nvSpPr>
                <p:spPr>
                  <a:xfrm>
                    <a:off x="-92229" y="2355988"/>
                    <a:ext cx="2340978" cy="383676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v-LV" sz="9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Granti pēcdoktorantūras pētījumiem</a:t>
                    </a: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lv-LV" sz="9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64,03 milj. EUR (IZM, SF)</a:t>
                    </a:r>
                  </a:p>
                </p:txBody>
              </p:sp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-72626" y="3231249"/>
                    <a:ext cx="2331177" cy="436132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lv-LV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ERA bilaterālās un multilaterālās sadarbības projektu atbalsts 32,55 milj. EUR (IZM, SF)</a:t>
                    </a:r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-72626" y="3706348"/>
                    <a:ext cx="2321375" cy="281762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v-LV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P&amp;A Infrastruktūras attīstība </a:t>
                    </a:r>
                    <a:endParaRPr lang="lv-LV" sz="11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lv-LV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100 milj. EUR (IZM, SF)</a:t>
                    </a:r>
                    <a:endParaRPr lang="lv-LV" sz="11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-62824" y="1961821"/>
                    <a:ext cx="2332810" cy="337215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defRPr/>
                    </a:pPr>
                    <a:r>
                      <a:rPr lang="lv-LV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Inovāciju granti studentiem</a:t>
                    </a: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lv-LV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34 milj. EUR (IZM SF)</a:t>
                    </a:r>
                  </a:p>
                </p:txBody>
              </p:sp>
              <p:sp>
                <p:nvSpPr>
                  <p:cNvPr id="71" name="Rounded Rectangle 70"/>
                  <p:cNvSpPr/>
                  <p:nvPr/>
                </p:nvSpPr>
                <p:spPr>
                  <a:xfrm>
                    <a:off x="-72626" y="2756150"/>
                    <a:ext cx="2342612" cy="440628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defRPr/>
                    </a:pPr>
                    <a:r>
                      <a:rPr lang="lv-LV" sz="9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ZI institucionālās kapacitātes stiprināšana</a:t>
                    </a: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lv-LV" sz="9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15,25 milj. EUR (IZM, SF)</a:t>
                    </a:r>
                  </a:p>
                </p:txBody>
              </p:sp>
            </p:grpSp>
            <p:sp>
              <p:nvSpPr>
                <p:cNvPr id="61" name="Rounded Rectangle 60"/>
                <p:cNvSpPr/>
                <p:nvPr/>
              </p:nvSpPr>
              <p:spPr>
                <a:xfrm>
                  <a:off x="6249484" y="3420089"/>
                  <a:ext cx="1368974" cy="56802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defRPr/>
                  </a:pPr>
                  <a:r>
                    <a:rPr lang="lv-LV" sz="105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Ārējie tirgu apgūšana 31,80 </a:t>
                  </a:r>
                  <a:r>
                    <a:rPr lang="lv-LV" sz="1050" dirty="0" err="1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milj.EUR</a:t>
                  </a:r>
                  <a:r>
                    <a:rPr lang="lv-LV" sz="105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(EM,SF)</a:t>
                  </a:r>
                </a:p>
              </p:txBody>
            </p:sp>
            <p:sp>
              <p:nvSpPr>
                <p:cNvPr id="62" name="Rounded Rectangle 61"/>
                <p:cNvSpPr/>
                <p:nvPr/>
              </p:nvSpPr>
              <p:spPr>
                <a:xfrm>
                  <a:off x="2377805" y="466083"/>
                  <a:ext cx="2128608" cy="563524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defRPr/>
                  </a:pPr>
                  <a:r>
                    <a:rPr lang="lv-LV" sz="105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Tehnoloģiju pārneses programma</a:t>
                  </a: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lv-LV" sz="105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24,5 milj. EUR (EM, SF)</a:t>
                  </a:r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2374537" y="1865902"/>
                  <a:ext cx="2104103" cy="490086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defRPr/>
                  </a:pPr>
                  <a:r>
                    <a:rPr lang="lv-LV" sz="105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Kompetences centri</a:t>
                  </a: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lv-LV" sz="105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72,3 </a:t>
                  </a:r>
                  <a:r>
                    <a:rPr lang="lv-LV" sz="1050" dirty="0" err="1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milj</a:t>
                  </a:r>
                  <a:r>
                    <a:rPr lang="lv-LV" sz="105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 EUR (EM, SF)</a:t>
                  </a:r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2368003" y="1100047"/>
                  <a:ext cx="2117172" cy="702907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defRPr/>
                  </a:pPr>
                  <a:r>
                    <a:rPr lang="lv-LV" sz="105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Atbalsts MVK jaunu produktu un tehnoloģiju attīstībai 7 milj. EUR (EM, SF)</a:t>
                  </a:r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4622399" y="2663229"/>
                  <a:ext cx="1524168" cy="635464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lv-LV" sz="105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Biznesa inkubatoru atbalsta programma      31  milj. EUR (EM, SF)</a:t>
                  </a:r>
                </a:p>
              </p:txBody>
            </p:sp>
          </p:grpSp>
          <p:grpSp>
            <p:nvGrpSpPr>
              <p:cNvPr id="19488" name="Group 9"/>
              <p:cNvGrpSpPr>
                <a:grpSpLocks/>
              </p:cNvGrpSpPr>
              <p:nvPr/>
            </p:nvGrpSpPr>
            <p:grpSpPr bwMode="auto">
              <a:xfrm>
                <a:off x="-84878" y="4511080"/>
                <a:ext cx="9421904" cy="1281508"/>
                <a:chOff x="-84878" y="605830"/>
                <a:chExt cx="9421904" cy="1281508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2696361" y="1277352"/>
                  <a:ext cx="1442486" cy="609986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07000"/>
                    </a:lnSpc>
                    <a:defRPr/>
                  </a:pPr>
                  <a:r>
                    <a:rPr lang="lv-LV" sz="9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AII infrastruktūras attīstība  STEM jomās </a:t>
                  </a:r>
                </a:p>
                <a:p>
                  <a:pPr algn="ctr">
                    <a:lnSpc>
                      <a:spcPct val="107000"/>
                    </a:lnSpc>
                    <a:defRPr/>
                  </a:pPr>
                  <a:r>
                    <a:rPr lang="lv-LV" sz="9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44,64  milj. EUR (IZM, SF)</a:t>
                  </a: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4178054" y="1278851"/>
                  <a:ext cx="1545405" cy="599494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defTabSz="938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defTabSz="938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defTabSz="938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defTabSz="938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7000"/>
                    </a:lnSpc>
                    <a:defRPr/>
                  </a:pPr>
                  <a:r>
                    <a:rPr lang="lv-LV" altLang="lv-LV" sz="900">
                      <a:solidFill>
                        <a:srgbClr val="FFFFFF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Infrastruktūras attīstība koledžās STEM jomās 14,2  milj. EUR (IZM, SF)</a:t>
                  </a:r>
                </a:p>
              </p:txBody>
            </p:sp>
            <p:grpSp>
              <p:nvGrpSpPr>
                <p:cNvPr id="19491" name="Group 12"/>
                <p:cNvGrpSpPr>
                  <a:grpSpLocks/>
                </p:cNvGrpSpPr>
                <p:nvPr/>
              </p:nvGrpSpPr>
              <p:grpSpPr bwMode="auto">
                <a:xfrm>
                  <a:off x="-84878" y="605830"/>
                  <a:ext cx="9421904" cy="641503"/>
                  <a:chOff x="-84878" y="605830"/>
                  <a:chExt cx="9421904" cy="641503"/>
                </a:xfrm>
              </p:grpSpPr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-72625" y="605919"/>
                    <a:ext cx="9409651" cy="371686"/>
                  </a:xfrm>
                  <a:prstGeom prst="roundRect">
                    <a:avLst/>
                  </a:prstGeom>
                  <a:solidFill>
                    <a:srgbClr val="009999"/>
                  </a:solidFill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lv-LV" sz="2000" b="1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Latvijas ekonomikas izaugsme</a:t>
                    </a:r>
                    <a:endParaRPr lang="lv-LV" sz="1400" b="1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Right Arrow 50"/>
                  <p:cNvSpPr/>
                  <p:nvPr/>
                </p:nvSpPr>
                <p:spPr>
                  <a:xfrm>
                    <a:off x="-72625" y="644886"/>
                    <a:ext cx="2066530" cy="322229"/>
                  </a:xfrm>
                  <a:prstGeom prst="rightArrow">
                    <a:avLst/>
                  </a:prstGeom>
                  <a:solidFill>
                    <a:srgbClr val="00537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lv-LV" sz="1600" b="1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ZINĀTNE</a:t>
                    </a:r>
                    <a:endParaRPr lang="lv-LV" sz="1100" b="1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Left Arrow 51"/>
                  <p:cNvSpPr/>
                  <p:nvPr/>
                </p:nvSpPr>
                <p:spPr>
                  <a:xfrm>
                    <a:off x="7128372" y="644886"/>
                    <a:ext cx="2208654" cy="359696"/>
                  </a:xfrm>
                  <a:prstGeom prst="leftArrow">
                    <a:avLst/>
                  </a:prstGeom>
                  <a:solidFill>
                    <a:srgbClr val="00537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lv-LV" sz="1400" b="1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UZŅĒMĒJDARBĪBA</a:t>
                    </a:r>
                    <a:endParaRPr lang="lv-LV" sz="1100" b="1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Up Arrow 52"/>
                  <p:cNvSpPr/>
                  <p:nvPr/>
                </p:nvSpPr>
                <p:spPr>
                  <a:xfrm>
                    <a:off x="4403494" y="863701"/>
                    <a:ext cx="432910" cy="176851"/>
                  </a:xfrm>
                  <a:prstGeom prst="upArrow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lv-LV" dirty="0"/>
                  </a:p>
                </p:txBody>
              </p: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-85694" y="1004582"/>
                    <a:ext cx="9409651" cy="242795"/>
                  </a:xfrm>
                  <a:prstGeom prst="roundRect">
                    <a:avLst/>
                  </a:prstGeom>
                  <a:solidFill>
                    <a:srgbClr val="00537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lv-LV" sz="1600" b="1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IZGLĪTĪBA</a:t>
                    </a:r>
                    <a:endParaRPr lang="lv-LV" sz="1100" b="1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113" name="Rounded Rectangle 112"/>
          <p:cNvSpPr/>
          <p:nvPr/>
        </p:nvSpPr>
        <p:spPr>
          <a:xfrm>
            <a:off x="1524000" y="1327150"/>
            <a:ext cx="2255838" cy="3190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VPP (2014.g.-2017.g.) 26,96 milj. EUR. (IZM, VB) </a:t>
            </a:r>
          </a:p>
        </p:txBody>
      </p:sp>
      <p:sp>
        <p:nvSpPr>
          <p:cNvPr id="114" name="Rounded Rectangle 113"/>
          <p:cNvSpPr/>
          <p:nvPr/>
        </p:nvSpPr>
        <p:spPr>
          <a:xfrm rot="5400000">
            <a:off x="5981699" y="2171699"/>
            <a:ext cx="228602" cy="9144000"/>
          </a:xfrm>
          <a:prstGeom prst="roundRect">
            <a:avLst/>
          </a:prstGeom>
          <a:solidFill>
            <a:srgbClr val="228B9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IZGLĪTĪBAS FINANSĒJUMS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524000" y="5967414"/>
            <a:ext cx="2636838" cy="6254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900" dirty="0">
                <a:latin typeface="Arial" panose="020B0604020202020204" pitchFamily="34" charset="0"/>
                <a:cs typeface="Arial" panose="020B0604020202020204" pitchFamily="34" charset="0"/>
              </a:rPr>
              <a:t>AII studiju programmu fragmentācijas mazināšana, AII akadēmiskā personāla kapacitātes stiprināšana,  AII pārvaldības uzlabošana  65,15 milj. EUR (IZM, SF)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9061450" y="1782764"/>
            <a:ext cx="1606550" cy="6000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Partnerībā organizētas apmācības 24,90 milj. EUR (EM, SF)</a:t>
            </a: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7669214" y="2082800"/>
            <a:ext cx="1328737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Atbalsts ražošanas telpu un infrastruktūras izveidei  21,75  milj. EUR  (EM, SF</a:t>
            </a:r>
            <a:r>
              <a:rPr lang="lv-LV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lv-LV" sz="11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6084889" y="984251"/>
            <a:ext cx="1482725" cy="9826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Finanšu  pieejamības sekmēšana 51 milj.  EUR (EM, SF)</a:t>
            </a: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6096001" y="2724151"/>
            <a:ext cx="1471613" cy="5111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Klasteru programma 6,20 milj. EUR (EM, SF)</a:t>
            </a: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667626" y="984251"/>
            <a:ext cx="1330325" cy="10334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Uzņēmējdarbību veicinoša publiskā infrastruktūra reģionos  </a:t>
            </a:r>
            <a:r>
              <a:rPr lang="lv-LV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114,2 milj. EUR (VARAM, SF)</a:t>
            </a: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689850" y="3241676"/>
            <a:ext cx="1308100" cy="7842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Teritoriju revitalizācija        278,26 milj. EUR (VARAM, SF</a:t>
            </a:r>
            <a:r>
              <a:rPr lang="lv-LV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9061450" y="2474913"/>
            <a:ext cx="1606550" cy="7239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Bezdarbnieku apmācības atbilstoši darba tirgus </a:t>
            </a:r>
            <a:r>
              <a:rPr lang="lv-LV" sz="1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pieprasīj</a:t>
            </a:r>
            <a:r>
              <a:rPr lang="lv-LV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96,4 </a:t>
            </a:r>
            <a:r>
              <a:rPr lang="lv-LV" sz="1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milj</a:t>
            </a:r>
            <a:r>
              <a:rPr lang="lv-LV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EUR (LM, SF)</a:t>
            </a:r>
          </a:p>
        </p:txBody>
      </p:sp>
      <p:sp>
        <p:nvSpPr>
          <p:cNvPr id="124" name="Rounded Rectangle 123"/>
          <p:cNvSpPr/>
          <p:nvPr/>
        </p:nvSpPr>
        <p:spPr>
          <a:xfrm rot="5400000">
            <a:off x="5912128" y="-4388124"/>
            <a:ext cx="367743" cy="914400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APVĀRSNIS 2020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3879851" y="3797301"/>
            <a:ext cx="2112963" cy="8937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Sadarbība starp pētniecību un lauksaimniecības un mežsaimniecības nozarēm</a:t>
            </a:r>
          </a:p>
          <a:p>
            <a:pPr algn="ctr">
              <a:lnSpc>
                <a:spcPct val="107000"/>
              </a:lnSpc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2,2 milj. EUR (ZM, ELFLA) </a:t>
            </a: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3902076" y="3027363"/>
            <a:ext cx="2074863" cy="7159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Zināšanu pārnese lauksaimniekiem un meža apsaimniekotājiem 17,1 milj. EUR (ZM, ELFLA) </a:t>
            </a: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5141847" y="-884578"/>
            <a:ext cx="477077" cy="30016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Uzņēmumu ienākuma nodokļa atvieglojums pētniecības un attīstības izmaksām</a:t>
            </a:r>
            <a:endParaRPr lang="lv-LV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524001" y="928689"/>
            <a:ext cx="2276475" cy="3381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FLP (2014.g. – 2017.g.) 20,76 milj. EUR (IZM, VB)</a:t>
            </a:r>
          </a:p>
        </p:txBody>
      </p:sp>
      <p:sp>
        <p:nvSpPr>
          <p:cNvPr id="79" name="Rounded Rectangle 78"/>
          <p:cNvSpPr/>
          <p:nvPr/>
        </p:nvSpPr>
        <p:spPr>
          <a:xfrm rot="5400000">
            <a:off x="8575811" y="-1247361"/>
            <a:ext cx="477080" cy="3707298"/>
          </a:xfrm>
          <a:prstGeom prst="roundRect">
            <a:avLst/>
          </a:prstGeom>
          <a:solidFill>
            <a:srgbClr val="F68D3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UIN atvieglojumi ražošanas veicināšanai iegādājoties jaunas ražošanas tehnoloģiskās iekārtas 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9061451" y="984250"/>
            <a:ext cx="1616075" cy="7254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Publisko datu atkalizmantošana 151,54 milj. EUR (VARAM, SF)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9061451" y="3259138"/>
            <a:ext cx="1616075" cy="6334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Nodarbināto personu profesionālās kompetences pilnveide  27,03milj.EUR (LM, SF)</a:t>
            </a:r>
          </a:p>
        </p:txBody>
      </p:sp>
      <p:sp>
        <p:nvSpPr>
          <p:cNvPr id="82" name="Rounded Rectangle 81"/>
          <p:cNvSpPr/>
          <p:nvPr/>
        </p:nvSpPr>
        <p:spPr bwMode="auto">
          <a:xfrm>
            <a:off x="7223126" y="5953125"/>
            <a:ext cx="1712913" cy="6365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defRPr/>
            </a:pPr>
            <a:r>
              <a:rPr lang="lv-LV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Darba vidē balstītas mācības, mācību prakse profesionālajā izglītībā  21,93 milj. EUR (IZM, SF)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512888" y="384176"/>
            <a:ext cx="2222501" cy="4667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Dalība ES pētniecības un tehnoloģiju attīstības programmās (2014.g. – 2017.g.) 5,72 milj. EUR  (IZM, VB)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6084889" y="2035175"/>
            <a:ext cx="1482725" cy="623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Straujas izaugsmes komersanti                  75 milj. EUR (EM, SF)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9061451" y="3967163"/>
            <a:ext cx="1616075" cy="7096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Darba tirgus apsteidzošo pārkārtojumu sistēma 1,99milj.EUR (LM, SF)</a:t>
            </a:r>
          </a:p>
        </p:txBody>
      </p:sp>
      <p:sp>
        <p:nvSpPr>
          <p:cNvPr id="60" name="Rounded Rectangle 59"/>
          <p:cNvSpPr/>
          <p:nvPr/>
        </p:nvSpPr>
        <p:spPr>
          <a:xfrm rot="5400000">
            <a:off x="4707563" y="3915844"/>
            <a:ext cx="477077" cy="213305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Inovācijas kapacitātes stiprināšana</a:t>
            </a:r>
            <a:endParaRPr lang="lv-LV" sz="11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512887" y="4743451"/>
            <a:ext cx="2287588" cy="4667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Zinātnes konkurētspējas paaugstināšana</a:t>
            </a:r>
          </a:p>
        </p:txBody>
      </p:sp>
      <p:sp>
        <p:nvSpPr>
          <p:cNvPr id="77" name="Rounded Rectangle 76"/>
          <p:cNvSpPr/>
          <p:nvPr/>
        </p:nvSpPr>
        <p:spPr>
          <a:xfrm rot="5400000">
            <a:off x="8137507" y="2692460"/>
            <a:ext cx="477080" cy="4560094"/>
          </a:xfrm>
          <a:prstGeom prst="roundRect">
            <a:avLst/>
          </a:prstGeom>
          <a:solidFill>
            <a:srgbClr val="F68D3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lv-LV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Uzņēmējdarbības konkurētspējas paaugstināšana </a:t>
            </a:r>
          </a:p>
        </p:txBody>
      </p:sp>
    </p:spTree>
    <p:extLst>
      <p:ext uri="{BB962C8B-B14F-4D97-AF65-F5344CB8AC3E}">
        <p14:creationId xmlns:p14="http://schemas.microsoft.com/office/powerpoint/2010/main" val="23991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2" y="886931"/>
            <a:ext cx="113896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Atbalstīts:</a:t>
            </a:r>
            <a:endParaRPr lang="lv-LV" sz="20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Latvijas pētniecības un inovāciju stratēģiskās padomes sēdē 2016. g. 27. maijā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14" y="1596583"/>
            <a:ext cx="6877207" cy="4807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43878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76083"/>
            <a:ext cx="811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Nacionālās inovācijas sistēmas </a:t>
            </a: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pilnveidošana</a:t>
            </a:r>
            <a:endParaRPr lang="lv-LV" sz="32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69" y="1604467"/>
            <a:ext cx="7813309" cy="4761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32915" y="2368200"/>
            <a:ext cx="39959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Atvērta infrastruktūra</a:t>
            </a:r>
          </a:p>
          <a:p>
            <a:pPr algn="r"/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Normatīvo aktu izmaiņas</a:t>
            </a:r>
          </a:p>
          <a:p>
            <a:pPr algn="r"/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Ekspertīze un konsultācijas</a:t>
            </a:r>
          </a:p>
          <a:p>
            <a:pPr algn="r"/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Koordinācija</a:t>
            </a:r>
          </a:p>
          <a:p>
            <a:pPr algn="r"/>
            <a:endParaRPr lang="lv-LV" sz="24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pPr algn="r"/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«valsts garantija </a:t>
            </a: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limitētam kredītam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augstskolām»</a:t>
            </a:r>
          </a:p>
          <a:p>
            <a:pPr algn="r"/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ESIF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pret NĪ ķīlu </a:t>
            </a:r>
            <a:endParaRPr lang="lv-LV" sz="24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76325"/>
            <a:ext cx="11830050" cy="470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89" y="1648610"/>
            <a:ext cx="322400" cy="16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093" y="2283994"/>
            <a:ext cx="322798" cy="146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91" y="1952738"/>
            <a:ext cx="322402" cy="1705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75218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40218"/>
            <a:ext cx="811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European </a:t>
            </a: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Innovation Scoreboard 2017 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4990" y="1561835"/>
            <a:ext cx="90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2016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54958" y="1853341"/>
            <a:ext cx="90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4958" y="2162486"/>
            <a:ext cx="90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2010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630" y="1032652"/>
            <a:ext cx="3676867" cy="57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437324"/>
              </p:ext>
            </p:extLst>
          </p:nvPr>
        </p:nvGraphicFramePr>
        <p:xfrm>
          <a:off x="358316" y="1092461"/>
          <a:ext cx="10955412" cy="155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Worksheet" r:id="rId4" imgW="6781945" imgH="961945" progId="Excel.Sheet.12">
                  <p:embed/>
                </p:oleObj>
              </mc:Choice>
              <mc:Fallback>
                <p:oleObj name="Worksheet" r:id="rId4" imgW="6781945" imgH="9619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316" y="1092461"/>
                        <a:ext cx="10955412" cy="1554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59938"/>
              </p:ext>
            </p:extLst>
          </p:nvPr>
        </p:nvGraphicFramePr>
        <p:xfrm>
          <a:off x="1058116" y="3108862"/>
          <a:ext cx="989647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Worksheet" r:id="rId7" imgW="5610153" imgH="2104993" progId="Excel.Sheet.12">
                  <p:embed/>
                </p:oleObj>
              </mc:Choice>
              <mc:Fallback>
                <p:oleObj name="Worksheet" r:id="rId7" imgW="5610153" imgH="21049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8116" y="3108862"/>
                        <a:ext cx="9896475" cy="371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629835" y="2297042"/>
            <a:ext cx="753035" cy="403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95129" y="3599741"/>
            <a:ext cx="1864659" cy="403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35054" y="4406565"/>
            <a:ext cx="753035" cy="4034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14572" y="2270081"/>
            <a:ext cx="753035" cy="4034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792977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82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European </a:t>
            </a: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Innovation Scoreboard 2017 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138647"/>
              </p:ext>
            </p:extLst>
          </p:nvPr>
        </p:nvGraphicFramePr>
        <p:xfrm>
          <a:off x="2112062" y="1022956"/>
          <a:ext cx="8317198" cy="564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Worksheet" r:id="rId4" imgW="4619649" imgH="3133838" progId="Excel.Sheet.12">
                  <p:embed/>
                </p:oleObj>
              </mc:Choice>
              <mc:Fallback>
                <p:oleObj name="Worksheet" r:id="rId4" imgW="4619649" imgH="31338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062" y="1022956"/>
                        <a:ext cx="8317198" cy="5641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403825" y="6261521"/>
            <a:ext cx="753034" cy="4034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03824" y="5409874"/>
            <a:ext cx="753035" cy="4034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03824" y="5835697"/>
            <a:ext cx="753035" cy="403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29564" y="6261520"/>
            <a:ext cx="753035" cy="403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86011" y="5427804"/>
            <a:ext cx="753035" cy="403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29562" y="5813285"/>
            <a:ext cx="753038" cy="4034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01189" y="5795357"/>
            <a:ext cx="753035" cy="403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01189" y="6252557"/>
            <a:ext cx="753035" cy="403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66599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2174" y="98555"/>
            <a:ext cx="811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European </a:t>
            </a: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Innovation Scoreboard 2017 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389079"/>
              </p:ext>
            </p:extLst>
          </p:nvPr>
        </p:nvGraphicFramePr>
        <p:xfrm>
          <a:off x="2130780" y="989219"/>
          <a:ext cx="7896796" cy="551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Worksheet" r:id="rId4" imgW="4476846" imgH="3124039" progId="Excel.Sheet.12">
                  <p:embed/>
                </p:oleObj>
              </mc:Choice>
              <mc:Fallback>
                <p:oleObj name="Worksheet" r:id="rId4" imgW="4476846" imgH="31240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0780" y="989219"/>
                        <a:ext cx="7896796" cy="5510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826073" y="3206544"/>
            <a:ext cx="1886412" cy="7695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14864" y="5671033"/>
            <a:ext cx="753035" cy="4034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073" y="5658551"/>
            <a:ext cx="753035" cy="403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073" y="4834497"/>
            <a:ext cx="753035" cy="403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50307" y="5636138"/>
            <a:ext cx="753035" cy="425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50307" y="6074351"/>
            <a:ext cx="753035" cy="425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14864" y="4054667"/>
            <a:ext cx="753035" cy="7513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16429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98255"/>
            <a:ext cx="811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European </a:t>
            </a: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Innovation Scoreboard 2017 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2879" y="949503"/>
            <a:ext cx="107782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KATEGORIJU SATURS, piem.</a:t>
            </a:r>
          </a:p>
          <a:p>
            <a:endParaRPr lang="lv-LV" sz="3200" b="1" dirty="0" smtClean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Inovatori/MVU devums: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MVU, kur notiek produktu un procesu inovācija;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MVU, kur notiek marketinga un organizācijas inovācija;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MVU, kas nodarbojas ar </a:t>
            </a:r>
            <a:r>
              <a:rPr lang="lv-LV" sz="2800" b="1" i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 house </a:t>
            </a: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inovāciju.</a:t>
            </a:r>
          </a:p>
          <a:p>
            <a:endParaRPr lang="lv-LV" sz="2800" b="1" dirty="0" smtClean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  <a:p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Publiski/privātā mijiedarbība: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Inovatīvas MVU, kas sadarbojas ar citām institūcijām vai MVU;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Publiski/privātas koppublikācijas;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Privātais kofinansējums publiskajiem pētījumiem.</a:t>
            </a:r>
          </a:p>
          <a:p>
            <a:endParaRPr lang="lv-LV" sz="28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8070"/>
            <a:ext cx="8426825" cy="45719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7103" y="6735976"/>
            <a:ext cx="8860971" cy="104095"/>
          </a:xfrm>
          <a:prstGeom prst="rect">
            <a:avLst/>
          </a:prstGeom>
          <a:solidFill>
            <a:srgbClr val="01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20408"/>
            <a:ext cx="811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European </a:t>
            </a:r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Garamond" charset="0"/>
              </a:rPr>
              <a:t>Innovation Scoreboard 2017 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6534</TotalTime>
  <Words>1154</Words>
  <Application>Microsoft Office PowerPoint</Application>
  <PresentationFormat>Widescreen</PresentationFormat>
  <Paragraphs>190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Garamond</vt:lpstr>
      <vt:lpstr>Wingdings</vt:lpstr>
      <vt:lpstr>Office Theme</vt:lpstr>
      <vt:lpstr>Worksheet</vt:lpstr>
      <vt:lpstr> Inovāciju ekosistēma – LZA ekspertu skatījums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Instruments for fostering science-business cooperation at the University of Latvia</dc:title>
  <dc:creator>Ilze Grante</dc:creator>
  <cp:lastModifiedBy>Gunta</cp:lastModifiedBy>
  <cp:revision>339</cp:revision>
  <dcterms:created xsi:type="dcterms:W3CDTF">2016-12-13T14:23:25Z</dcterms:created>
  <dcterms:modified xsi:type="dcterms:W3CDTF">2017-12-06T06:17:27Z</dcterms:modified>
</cp:coreProperties>
</file>